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3" r:id="rId1"/>
  </p:sldMasterIdLst>
  <p:notesMasterIdLst>
    <p:notesMasterId r:id="rId16"/>
  </p:notesMasterIdLst>
  <p:sldIdLst>
    <p:sldId id="256" r:id="rId2"/>
    <p:sldId id="273" r:id="rId3"/>
    <p:sldId id="277" r:id="rId4"/>
    <p:sldId id="275" r:id="rId5"/>
    <p:sldId id="265" r:id="rId6"/>
    <p:sldId id="257" r:id="rId7"/>
    <p:sldId id="271" r:id="rId8"/>
    <p:sldId id="259" r:id="rId9"/>
    <p:sldId id="266" r:id="rId10"/>
    <p:sldId id="267" r:id="rId11"/>
    <p:sldId id="269" r:id="rId12"/>
    <p:sldId id="270" r:id="rId13"/>
    <p:sldId id="272" r:id="rId14"/>
    <p:sldId id="276" r:id="rId15"/>
  </p:sldIdLst>
  <p:sldSz cx="9144000" cy="5143500" type="screen16x9"/>
  <p:notesSz cx="6735763" cy="9866313"/>
  <p:embeddedFontLst>
    <p:embeddedFont>
      <p:font typeface="Calibri Light" charset="0"/>
      <p:regular r:id="rId17"/>
      <p:italic r:id="rId18"/>
    </p:embeddedFont>
    <p:embeddedFont>
      <p:font typeface="Open Sans" charset="0"/>
      <p:regular r:id="rId19"/>
    </p:embeddedFont>
    <p:embeddedFont>
      <p:font typeface="Source Sans Pro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Open Sans Light" charset="0"/>
      <p:regular r:id="rId28"/>
      <p:bold r:id="rId29"/>
      <p:italic r:id="rId30"/>
      <p:boldItalic r:id="rId31"/>
    </p:embeddedFont>
    <p:embeddedFont>
      <p:font typeface="Nikosh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4xSBnhiZnJCl4d5vEUZmXzOEu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5E0B4"/>
    <a:srgbClr val="D4E4A0"/>
    <a:srgbClr val="D5ED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48035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D3641"/>
                </a:solidFill>
                <a:latin typeface="Open Sans"/>
                <a:ea typeface="Open Sans"/>
                <a:cs typeface="Open Sans"/>
                <a:sym typeface="Open Sans"/>
              </a:rPr>
              <a:t>Describe what you and the team worked on last month.</a:t>
            </a:r>
            <a:endParaRPr sz="1100" b="0" i="0" u="none" strike="noStrike" cap="none">
              <a:solidFill>
                <a:srgbClr val="1D36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D3641"/>
                </a:solidFill>
                <a:latin typeface="Open Sans"/>
                <a:ea typeface="Open Sans"/>
                <a:cs typeface="Open Sans"/>
                <a:sym typeface="Open Sans"/>
              </a:rPr>
              <a:t>Describe what you and the team worked on last month.</a:t>
            </a:r>
            <a:endParaRPr sz="1100" b="0" i="0" u="none" strike="noStrike" cap="none">
              <a:solidFill>
                <a:srgbClr val="1D36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552781c5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b552781c57_0_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D3641"/>
                </a:solidFill>
                <a:latin typeface="Open Sans"/>
                <a:ea typeface="Open Sans"/>
                <a:cs typeface="Open Sans"/>
                <a:sym typeface="Open Sans"/>
              </a:rPr>
              <a:t>Describe what you and the team are planning to work on next month</a:t>
            </a:r>
            <a:endParaRPr sz="11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552781c5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b552781c57_0_1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D3641"/>
                </a:solidFill>
                <a:latin typeface="Open Sans"/>
                <a:ea typeface="Open Sans"/>
                <a:cs typeface="Open Sans"/>
                <a:sym typeface="Open Sans"/>
              </a:rPr>
              <a:t>Describe what you and the team are planning to work on next month</a:t>
            </a:r>
            <a:endParaRPr sz="11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552781c5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b552781c57_0_1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D3641"/>
                </a:solidFill>
                <a:latin typeface="Open Sans"/>
                <a:ea typeface="Open Sans"/>
                <a:cs typeface="Open Sans"/>
                <a:sym typeface="Open Sans"/>
              </a:rPr>
              <a:t>Describe what you and the team are planning to work on next month</a:t>
            </a:r>
            <a:endParaRPr sz="11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552781c5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b552781c57_0_1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D3641"/>
                </a:solidFill>
                <a:latin typeface="Open Sans"/>
                <a:ea typeface="Open Sans"/>
                <a:cs typeface="Open Sans"/>
                <a:sym typeface="Open Sans"/>
              </a:rPr>
              <a:t>Describe what you and the team are planning to work on next month</a:t>
            </a:r>
            <a:endParaRPr sz="11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91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25781C-0816-4C97-99CA-AAACCFAE8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96E56D-0E87-414B-90EC-9509DFCAE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640EB9-2405-4C76-B82F-24B6AA8C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813E0-B20B-431C-AC6D-ED07D161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19C681-4086-4D12-BD19-B936F12D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8176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68549-5E2C-431C-A319-CCAD5DCE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41DE11-2A7D-4807-B2B6-A454328B0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9A0275-0141-4CE4-A9F5-84FA069A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67BD45-0B03-4177-AA1C-93EAD640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624EC0-5831-4BD4-A155-6AC0E3F8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390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9988BB-6A0F-47D8-82D3-025103D33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C16FE7-DAE4-4B06-9C64-86D6F302C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5A5333-F12E-4D90-8294-B8EDA7B8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B1141E-303A-456F-819B-8A5B9150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A2A33-0E78-43CB-8823-49973797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40850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ullets" type="titleOnly">
  <p:cSld name="Title and Bulle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602050" y="621792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602050" y="1485900"/>
            <a:ext cx="79398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65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065A4-AEE5-4E41-BE49-12419659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095BFE-CC7B-4425-B5C7-13A9E61D4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868DE0-0824-4B27-982D-1C255AAE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66DF54-7E8F-4C26-8C2A-813308C9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8BB812-DFFC-4973-9C72-3FF35D4A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34996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25B53-6C75-449D-8367-4CCBCE3A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5A82A4-E09C-4688-A212-1A981E0F6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5E6781-54F4-4427-96CE-0B0AC3D3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A7C99D-81B8-4AB0-8A1A-45CF0C54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08EA64-D64F-4EB1-A792-B99A6D76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37233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FC667-2926-4360-951B-6655809D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ADAB4-C09C-4AEE-9B2E-AF7CCC697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40CC0B-C874-4B9D-94BA-EA4BEDDA8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6EC645-0805-4BAE-A4E0-281ED634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87EDEC-1904-491F-8D2F-65A0CD6D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90A1A3-A2C9-4791-9CC2-A1AECEBA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73342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FFA5F-0412-4C04-966C-6E6CC98C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E8615B-B006-4BCC-BEC5-A2B1EC2C5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44E02E-A68B-4930-B580-AB2A51BA6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DFF179-60AD-4D89-9EC1-CDF917B93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8CC204-8263-4D36-BD85-5DE3614A6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0C467F-4677-4CE5-A460-DA06DEB2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5ADD87-6B3A-4135-AFE3-7B7562D2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EDB41E-14C5-4962-A60F-51E336DC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06757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2DCB8-5D8C-4212-9552-4DB416D2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E9FE9D-5E7C-48A6-ACC8-B1A82EA7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219270-A0AC-4D08-8029-3CCE95C3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9C4D87-6E92-494D-AD26-3BFA4C6B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6905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DE8A34-B3BC-4A27-9767-C84E8776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69E920-7C56-4651-9200-9CBB9445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3FD33E-D11B-498E-B8DE-1242B962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18098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0564E-94CF-434C-87F1-ED431228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F0455-4206-4194-8F61-50661F299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F3EAB2-72E1-4201-89AD-6BF82A32D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CDE674-E61F-42AD-9EC4-2645E97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E3FCCA-FBAE-417E-879D-E4F09B29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C1E801-058B-40C1-8C02-72C1E279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7143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057C4-E720-47B6-88F9-C65A7AC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64E6C5E-72BE-430F-9783-5A81BBB01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FA7EA5-C4F6-4967-A8BB-B18C8C35B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980A67-BA7B-4BC9-B3F7-5FCBD645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7DEFB7-40DD-4691-8F8B-D6F8B285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E0AB5B-C2DC-4844-8AD0-E80DE67E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22976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10EA426-7EDE-4B3D-AFB7-8190D65C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65E523-455C-4810-96CD-2D54D71A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6266C-7B2D-407C-BE3B-FEFA83228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F6BEF7-F588-45CD-8981-7C7523285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F44608-629C-4DB8-B214-4A3E4D39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98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 spd="slow">
    <p:fade thruBlk="1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512859" y="971550"/>
            <a:ext cx="8305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lt1"/>
              </a:buClr>
              <a:buSzPts val="3100"/>
            </a:pPr>
            <a:r>
              <a:rPr lang="en-US" sz="3200" b="1" dirty="0">
                <a:solidFill>
                  <a:srgbClr val="7030A0"/>
                </a:solidFill>
              </a:rPr>
              <a:t>Rapid Survey Through Call on Screen Mode</a:t>
            </a:r>
            <a:endParaRPr sz="3100" b="1" i="0" u="none" strike="noStrike" cap="none" dirty="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 descr="logo Banglade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815" y="1812642"/>
            <a:ext cx="1426369" cy="1426369"/>
          </a:xfrm>
          <a:prstGeom prst="rect">
            <a:avLst/>
          </a:prstGeom>
        </p:spPr>
      </p:pic>
      <p:sp>
        <p:nvSpPr>
          <p:cNvPr id="6" name="Google Shape;91;p1"/>
          <p:cNvSpPr txBox="1">
            <a:spLocks/>
          </p:cNvSpPr>
          <p:nvPr/>
        </p:nvSpPr>
        <p:spPr>
          <a:xfrm>
            <a:off x="533400" y="3336642"/>
            <a:ext cx="8305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100"/>
            </a:pPr>
            <a:r>
              <a:rPr lang="en-US" sz="2400" dirty="0">
                <a:solidFill>
                  <a:schemeClr val="tx1"/>
                </a:solidFill>
              </a:rPr>
              <a:t>Statistics and Informatics Division</a:t>
            </a:r>
          </a:p>
          <a:p>
            <a:pPr algn="ctr">
              <a:buClr>
                <a:schemeClr val="lt1"/>
              </a:buClr>
              <a:buSzPts val="31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Open Sans"/>
                <a:cs typeface="Open Sans"/>
                <a:sym typeface="Open Sans"/>
              </a:rPr>
              <a:t>Ministry of Planning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971550"/>
            <a:ext cx="2303233" cy="4095749"/>
          </a:xfrm>
          <a:prstGeom prst="rect">
            <a:avLst/>
          </a:prstGeom>
        </p:spPr>
      </p:pic>
      <p:pic>
        <p:nvPicPr>
          <p:cNvPr id="14" name="Picture 13" descr="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971549"/>
            <a:ext cx="2302611" cy="4095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F5ABE8-F332-4427-BA02-F09EF89037C2}"/>
              </a:ext>
            </a:extLst>
          </p:cNvPr>
          <p:cNvSpPr txBox="1"/>
          <p:nvPr/>
        </p:nvSpPr>
        <p:spPr>
          <a:xfrm>
            <a:off x="0" y="15903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1"/>
                </a:solidFill>
              </a:rPr>
              <a:t>Solutions (Tab/Mobile App)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819150"/>
            <a:ext cx="2329060" cy="4152900"/>
          </a:xfrm>
          <a:prstGeom prst="rect">
            <a:avLst/>
          </a:prstGeom>
        </p:spPr>
      </p:pic>
      <p:pic>
        <p:nvPicPr>
          <p:cNvPr id="10" name="Picture 9" descr="m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819150"/>
            <a:ext cx="2339804" cy="4152900"/>
          </a:xfrm>
          <a:prstGeom prst="rect">
            <a:avLst/>
          </a:prstGeom>
        </p:spPr>
      </p:pic>
      <p:pic>
        <p:nvPicPr>
          <p:cNvPr id="11" name="Picture 10" descr="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819150"/>
            <a:ext cx="2339804" cy="4152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36B4EF-F77F-42C7-8E88-80727EB6E59C}"/>
              </a:ext>
            </a:extLst>
          </p:cNvPr>
          <p:cNvSpPr txBox="1"/>
          <p:nvPr/>
        </p:nvSpPr>
        <p:spPr>
          <a:xfrm>
            <a:off x="0" y="-19050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1"/>
                </a:solidFill>
              </a:rPr>
              <a:t>Solutions (Tab/Mobile App)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552781c57_0_16"/>
          <p:cNvSpPr txBox="1">
            <a:spLocks noGrp="1"/>
          </p:cNvSpPr>
          <p:nvPr>
            <p:ph type="body" idx="1"/>
          </p:nvPr>
        </p:nvSpPr>
        <p:spPr>
          <a:xfrm>
            <a:off x="541800" y="514350"/>
            <a:ext cx="8060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 dirty="0"/>
              <a:t>TCV++</a:t>
            </a:r>
            <a:endParaRPr b="1" dirty="0"/>
          </a:p>
          <a:p>
            <a:pPr marL="0" lvl="0" indent="0">
              <a:buSzPts val="1100"/>
              <a:buNone/>
            </a:pPr>
            <a:endParaRPr lang="en-US" dirty="0">
              <a:solidFill>
                <a:schemeClr val="lt2"/>
              </a:solidFill>
            </a:endParaRPr>
          </a:p>
          <a:p>
            <a:pPr marL="0" lvl="0" indent="0">
              <a:buSzPts val="1100"/>
              <a:buNone/>
            </a:pPr>
            <a:r>
              <a:rPr lang="en-US" dirty="0">
                <a:solidFill>
                  <a:schemeClr val="lt2"/>
                </a:solidFill>
              </a:rPr>
              <a:t>☛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lt2"/>
              </a:solidFill>
            </a:endParaRPr>
          </a:p>
          <a:p>
            <a:pPr marL="0" lvl="0" indent="0">
              <a:buClr>
                <a:schemeClr val="dk1"/>
              </a:buClr>
              <a:buNone/>
            </a:pPr>
            <a:endParaRPr lang="en-US" b="1" dirty="0"/>
          </a:p>
          <a:p>
            <a:pPr marL="0" lvl="0" indent="0">
              <a:buClr>
                <a:schemeClr val="dk1"/>
              </a:buClr>
              <a:buNone/>
            </a:pPr>
            <a:r>
              <a:rPr lang="en-US" b="1" dirty="0"/>
              <a:t>Who are the target users?</a:t>
            </a:r>
            <a:endParaRPr lang="en-US" dirty="0">
              <a:solidFill>
                <a:schemeClr val="lt2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lt2"/>
                </a:solidFill>
              </a:rPr>
              <a:t>☛   </a:t>
            </a:r>
            <a:r>
              <a:rPr lang="en-US" dirty="0">
                <a:solidFill>
                  <a:schemeClr val="tx1"/>
                </a:solidFill>
              </a:rPr>
              <a:t>SID &amp; BBS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dirty="0">
              <a:solidFill>
                <a:schemeClr val="lt2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Is it replicable?</a:t>
            </a:r>
            <a:endParaRPr lang="en-US" dirty="0">
              <a:solidFill>
                <a:schemeClr val="lt2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lt2"/>
                </a:solidFill>
              </a:rPr>
              <a:t>☛   </a:t>
            </a:r>
            <a:r>
              <a:rPr lang="en-US" dirty="0">
                <a:solidFill>
                  <a:schemeClr val="tx1"/>
                </a:solidFill>
              </a:rPr>
              <a:t>Yes, this is easily replicable in any office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735802"/>
              </p:ext>
            </p:extLst>
          </p:nvPr>
        </p:nvGraphicFramePr>
        <p:xfrm>
          <a:off x="930350" y="1399570"/>
          <a:ext cx="7315200" cy="145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Before this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Lot of visits(depends on survey type)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After this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3-4 </a:t>
                      </a:r>
                      <a:r>
                        <a:rPr lang="en-US" dirty="0"/>
                        <a:t>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82CB8A-496E-4673-A517-F30858C250B8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n-US" sz="2400" b="1" dirty="0">
                <a:effectLst/>
                <a:latin typeface="Nikosh" panose="02000000000000000000" pitchFamily="2" charset="0"/>
                <a:ea typeface="Calibri" panose="020F0502020204030204" pitchFamily="34" charset="0"/>
              </a:rPr>
              <a:t>TCV (Time, Cost &amp; Visit)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552781c57_0_16"/>
          <p:cNvSpPr txBox="1">
            <a:spLocks noGrp="1"/>
          </p:cNvSpPr>
          <p:nvPr>
            <p:ph type="body" idx="1"/>
          </p:nvPr>
        </p:nvSpPr>
        <p:spPr>
          <a:xfrm>
            <a:off x="602050" y="1123950"/>
            <a:ext cx="8060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  <a:buNone/>
            </a:pPr>
            <a:endParaRPr lang="en-US" sz="1800" dirty="0">
              <a:solidFill>
                <a:schemeClr val="lt2"/>
              </a:solidFill>
            </a:endParaRPr>
          </a:p>
          <a:p>
            <a:pPr marL="0" lvl="0" indent="0">
              <a:buSzPts val="1100"/>
              <a:buNone/>
            </a:pPr>
            <a:endParaRPr lang="en-US" sz="1800" dirty="0">
              <a:solidFill>
                <a:schemeClr val="lt2"/>
              </a:solidFill>
            </a:endParaRPr>
          </a:p>
          <a:p>
            <a:pPr marL="0" lvl="0" indent="0">
              <a:buSzPts val="110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lvl="0" indent="0" algn="ctr">
              <a:buSzPts val="1100"/>
              <a:buNone/>
            </a:pPr>
            <a:r>
              <a:rPr lang="en-US" sz="3200" dirty="0">
                <a:solidFill>
                  <a:schemeClr val="accent6"/>
                </a:solidFill>
              </a:rPr>
              <a:t>☛ </a:t>
            </a:r>
            <a:r>
              <a:rPr lang="en-US" sz="3200" b="1" dirty="0">
                <a:solidFill>
                  <a:schemeClr val="accent6"/>
                </a:solidFill>
              </a:rPr>
              <a:t>This application achieved 1</a:t>
            </a:r>
            <a:r>
              <a:rPr lang="en-US" sz="3200" b="1" baseline="30000" dirty="0">
                <a:solidFill>
                  <a:schemeClr val="accent6"/>
                </a:solidFill>
              </a:rPr>
              <a:t>st</a:t>
            </a:r>
            <a:r>
              <a:rPr lang="en-US" sz="3200" b="1" dirty="0">
                <a:solidFill>
                  <a:schemeClr val="accent6"/>
                </a:solidFill>
              </a:rPr>
              <a:t> position at Innovation Showcasing held at 9</a:t>
            </a:r>
            <a:r>
              <a:rPr lang="en-US" sz="3200" b="1" baseline="30000" dirty="0">
                <a:solidFill>
                  <a:schemeClr val="accent6"/>
                </a:solidFill>
              </a:rPr>
              <a:t>th</a:t>
            </a:r>
            <a:r>
              <a:rPr lang="en-US" sz="3200" b="1" dirty="0">
                <a:solidFill>
                  <a:schemeClr val="accent6"/>
                </a:solidFill>
              </a:rPr>
              <a:t> May 2021</a:t>
            </a:r>
            <a:r>
              <a:rPr lang="en-US" sz="3200" b="1" dirty="0">
                <a:solidFill>
                  <a:schemeClr val="lt2"/>
                </a:solidFill>
              </a:rPr>
              <a:t>.</a:t>
            </a:r>
            <a:endParaRPr sz="3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61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269A36-8FED-4303-8EDA-217CC1470C99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n-US" sz="2400" b="1" dirty="0">
                <a:effectLst/>
                <a:latin typeface="Nikosh" panose="02000000000000000000" pitchFamily="2" charset="0"/>
                <a:ea typeface="Calibri" panose="020F0502020204030204" pitchFamily="34" charset="0"/>
              </a:rPr>
              <a:t>Innovation Showcasing Program: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DADF49-7F80-4298-B4E4-0E7AD9C97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78954"/>
            <a:ext cx="4191000" cy="2279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066D16-B5DF-46D6-9C08-E06A3E5B6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72872"/>
            <a:ext cx="4191000" cy="2099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DF9E45-7706-470E-B11D-C178279C0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894" y="578955"/>
            <a:ext cx="4446174" cy="2145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63AE3D9-4B04-4F4E-A307-CC166F8FE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858128"/>
            <a:ext cx="4446174" cy="21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09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06DF68-D3F1-4252-AC44-7959A072CE3B}"/>
              </a:ext>
            </a:extLst>
          </p:cNvPr>
          <p:cNvSpPr txBox="1"/>
          <p:nvPr/>
        </p:nvSpPr>
        <p:spPr>
          <a:xfrm>
            <a:off x="34456" y="31308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Introdiction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2AF3F8-8FB2-4AE6-A54D-4CFEB0F5E13A}"/>
              </a:ext>
            </a:extLst>
          </p:cNvPr>
          <p:cNvSpPr txBox="1"/>
          <p:nvPr/>
        </p:nvSpPr>
        <p:spPr>
          <a:xfrm>
            <a:off x="301156" y="819150"/>
            <a:ext cx="8610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/>
              <a:t>The Statistics and Informatics Division has been formulated innovation Action Plan 2020-21 for the implementation of the Government of Bangladesh Vision 2021 and 2041.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/>
              <a:t>Necessary steps were taken to take innovative initiative called </a:t>
            </a:r>
            <a:r>
              <a:rPr lang="en-US" sz="2000" b="1" dirty="0"/>
              <a:t>“Rapid Survey Through Call on Screen Mode”</a:t>
            </a:r>
            <a:r>
              <a:rPr lang="en-US" sz="2000" dirty="0"/>
              <a:t> as part of the activities described in Index 6 of the innovation action Plan 2020-21.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/>
              <a:t>In view of this, an office order was issued on 10-12-2020 to implement the piloting of the innovative initiative </a:t>
            </a:r>
            <a:r>
              <a:rPr lang="en-US" sz="2000" b="1" dirty="0"/>
              <a:t>"Rapid Survey Through Call on Screen Mode" </a:t>
            </a:r>
            <a:r>
              <a:rPr lang="en-US" sz="2000" dirty="0"/>
              <a:t>for the implementation of Innovation Action Plan 2020-21 performance Index 6.1.1. </a:t>
            </a:r>
          </a:p>
        </p:txBody>
      </p:sp>
    </p:spTree>
    <p:extLst>
      <p:ext uri="{BB962C8B-B14F-4D97-AF65-F5344CB8AC3E}">
        <p14:creationId xmlns:p14="http://schemas.microsoft.com/office/powerpoint/2010/main" xmlns="" val="417591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06DF68-D3F1-4252-AC44-7959A072CE3B}"/>
              </a:ext>
            </a:extLst>
          </p:cNvPr>
          <p:cNvSpPr txBox="1"/>
          <p:nvPr/>
        </p:nvSpPr>
        <p:spPr>
          <a:xfrm>
            <a:off x="34456" y="31308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Introdiction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0A1FD8-361E-4844-AE78-685F0A0E4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71550"/>
            <a:ext cx="2971800" cy="3955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D8455B-4D9D-463C-9AC5-0008E9D54A15}"/>
              </a:ext>
            </a:extLst>
          </p:cNvPr>
          <p:cNvSpPr txBox="1"/>
          <p:nvPr/>
        </p:nvSpPr>
        <p:spPr>
          <a:xfrm>
            <a:off x="533400" y="585695"/>
            <a:ext cx="830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</a:t>
            </a:r>
            <a:r>
              <a:rPr lang="en-US" sz="1800" dirty="0"/>
              <a:t>ffice order for the implementation of Innovation Action Plan 2020-21 performance Index 6.1.1.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0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06DF68-D3F1-4252-AC44-7959A072CE3B}"/>
              </a:ext>
            </a:extLst>
          </p:cNvPr>
          <p:cNvSpPr txBox="1"/>
          <p:nvPr/>
        </p:nvSpPr>
        <p:spPr>
          <a:xfrm>
            <a:off x="34456" y="31308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Introdiction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DD99C-E4D7-447B-9ADB-C063FF6ED524}"/>
              </a:ext>
            </a:extLst>
          </p:cNvPr>
          <p:cNvSpPr txBox="1"/>
          <p:nvPr/>
        </p:nvSpPr>
        <p:spPr>
          <a:xfrm>
            <a:off x="457200" y="1123950"/>
            <a:ext cx="8305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/>
              <a:t>Subsequently, the piloting implementation of the innovative initiative was evaluated on 28-09-2021 according to the performance index 6.2.1.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/>
              <a:t>Currently the innovative initiative “Rapid Survey Through Call on Screen Mode” is being used successfully by all the officers / employees of the  Statistics and Informatics Division.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590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9150"/>
            <a:ext cx="8167576" cy="4155617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solidFill>
                  <a:schemeClr val="tx1"/>
                </a:solidFill>
              </a:rPr>
              <a:t>☛   This is a Mobile/Tab application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solidFill>
                  <a:schemeClr val="tx1"/>
                </a:solidFill>
              </a:rPr>
              <a:t>☛   It is mainly a CAPI system.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solidFill>
                  <a:schemeClr val="tx1"/>
                </a:solidFill>
              </a:rPr>
              <a:t>☛   Survey Interview Completed Through Phone Call. 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solidFill>
                  <a:schemeClr val="tx1"/>
                </a:solidFill>
              </a:rPr>
              <a:t>☛   Phone call is generated from the application.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dirty="0">
                <a:solidFill>
                  <a:schemeClr val="tx1"/>
                </a:solidFill>
              </a:rPr>
              <a:t>☛   During </a:t>
            </a:r>
            <a:r>
              <a:rPr lang="en-US" sz="1800" dirty="0" err="1">
                <a:solidFill>
                  <a:schemeClr val="tx1"/>
                </a:solidFill>
              </a:rPr>
              <a:t>Covid</a:t>
            </a:r>
            <a:r>
              <a:rPr lang="en-US" sz="1800" dirty="0">
                <a:solidFill>
                  <a:schemeClr val="tx1"/>
                </a:solidFill>
              </a:rPr>
              <a:t> Pandemic this application is really handy to complete survey through phone call.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solidFill>
                  <a:schemeClr val="tx1"/>
                </a:solidFill>
              </a:rPr>
              <a:t>☛   Survey sample can easily be distributed among interviewers.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solidFill>
                  <a:schemeClr val="tx1"/>
                </a:solidFill>
              </a:rPr>
              <a:t>☛   Partial interview nicely handled.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1800" dirty="0">
                <a:solidFill>
                  <a:schemeClr val="tx1"/>
                </a:solidFill>
              </a:rPr>
              <a:t>☛ possible to provide on-demand information for advanced data analysis including     data collection, transmission of data to the server and preparation of necessary reports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chemeClr val="lt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88C323-868B-4B46-AAC3-B7E6ECA8AF48}"/>
              </a:ext>
            </a:extLst>
          </p:cNvPr>
          <p:cNvSpPr txBox="1"/>
          <p:nvPr/>
        </p:nvSpPr>
        <p:spPr>
          <a:xfrm>
            <a:off x="0" y="31308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1"/>
                </a:solidFill>
              </a:rPr>
              <a:t>What is this about?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</a:pPr>
            <a:r>
              <a:rPr lang="en" dirty="0"/>
              <a:t>What are challenges…..</a:t>
            </a:r>
            <a:endParaRPr sz="3100" b="0" i="0" u="none" strike="noStrike" cap="none" dirty="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541800" y="819150"/>
            <a:ext cx="8060400" cy="32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/>
                </a:solidFill>
              </a:rPr>
              <a:t>☛    During Covid pandemic, completing a survey in quickest time is a challenge. 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/>
                </a:solidFill>
              </a:rPr>
              <a:t>☛    Manual survey using PAPI is time consuming. </a:t>
            </a:r>
          </a:p>
          <a:p>
            <a:pPr marL="0" lv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/>
                </a:solidFill>
              </a:rPr>
              <a:t>☛    Processing survey result from PAPI is more time consuming </a:t>
            </a:r>
          </a:p>
          <a:p>
            <a:pPr marL="0" lv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/>
                </a:solidFill>
              </a:rPr>
              <a:t>☛    Managing survey samples in paper is problematic.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/>
                </a:solidFill>
              </a:rPr>
              <a:t>☛    Managing partial interviews also a challenge.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400" dirty="0">
              <a:solidFill>
                <a:schemeClr val="lt2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8D1239-FC6D-409F-BA1C-BC9F777D290A}"/>
              </a:ext>
            </a:extLst>
          </p:cNvPr>
          <p:cNvSpPr txBox="1"/>
          <p:nvPr/>
        </p:nvSpPr>
        <p:spPr>
          <a:xfrm>
            <a:off x="0" y="31308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1"/>
                </a:solidFill>
              </a:rPr>
              <a:t>Challenges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447800" y="1885950"/>
            <a:ext cx="7010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</a:pPr>
            <a:r>
              <a:rPr lang="en" dirty="0"/>
              <a:t>How the Rapid Survey System Works!</a:t>
            </a:r>
            <a:endParaRPr sz="3100" b="0" i="0" u="none" strike="noStrike" cap="none" dirty="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" name="Picture 5" descr="diagram-final2.png">
            <a:extLst>
              <a:ext uri="{FF2B5EF4-FFF2-40B4-BE49-F238E27FC236}">
                <a16:creationId xmlns:a16="http://schemas.microsoft.com/office/drawing/2014/main" xmlns="" id="{35124CF0-11E1-4241-847D-57A440F6D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27" y="778649"/>
            <a:ext cx="6888746" cy="4050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E589F2-B250-4247-9C80-854065B5FF13}"/>
              </a:ext>
            </a:extLst>
          </p:cNvPr>
          <p:cNvSpPr txBox="1"/>
          <p:nvPr/>
        </p:nvSpPr>
        <p:spPr>
          <a:xfrm>
            <a:off x="0" y="11185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1"/>
                </a:solidFill>
              </a:rPr>
              <a:t>How it works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552781c57_0_6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</a:pPr>
            <a:r>
              <a:rPr lang="en" dirty="0">
                <a:solidFill>
                  <a:schemeClr val="lt1"/>
                </a:solidFill>
              </a:rPr>
              <a:t>Solutions (Web Application)</a:t>
            </a:r>
            <a:endParaRPr sz="3100" b="0" dirty="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</a:pPr>
            <a:endParaRPr dirty="0"/>
          </a:p>
        </p:txBody>
      </p:sp>
      <p:pic>
        <p:nvPicPr>
          <p:cNvPr id="7" name="Picture 6" descr="w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90550"/>
            <a:ext cx="3159202" cy="1600200"/>
          </a:xfrm>
          <a:prstGeom prst="rect">
            <a:avLst/>
          </a:prstGeom>
        </p:spPr>
      </p:pic>
      <p:pic>
        <p:nvPicPr>
          <p:cNvPr id="8" name="Picture 7" descr="w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0" y="515602"/>
            <a:ext cx="4439570" cy="2069896"/>
          </a:xfrm>
          <a:prstGeom prst="rect">
            <a:avLst/>
          </a:prstGeom>
        </p:spPr>
      </p:pic>
      <p:pic>
        <p:nvPicPr>
          <p:cNvPr id="9" name="Picture 8" descr="w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001" y="2586989"/>
            <a:ext cx="4648200" cy="2465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36A9B-C338-4759-9015-2392F420398C}"/>
              </a:ext>
            </a:extLst>
          </p:cNvPr>
          <p:cNvSpPr txBox="1"/>
          <p:nvPr/>
        </p:nvSpPr>
        <p:spPr>
          <a:xfrm>
            <a:off x="0" y="11185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1"/>
                </a:solidFill>
              </a:rPr>
              <a:t>How it works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s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950" y="581855"/>
            <a:ext cx="2819400" cy="45616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065661-1262-4312-A7A9-CB1A906C278D}"/>
              </a:ext>
            </a:extLst>
          </p:cNvPr>
          <p:cNvSpPr txBox="1"/>
          <p:nvPr/>
        </p:nvSpPr>
        <p:spPr>
          <a:xfrm>
            <a:off x="0" y="11185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1"/>
                </a:solidFill>
              </a:rPr>
              <a:t>Solutions (Tab/Mobile App)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521</Words>
  <Application>Microsoft Office PowerPoint</Application>
  <PresentationFormat>On-screen Show (16:9)</PresentationFormat>
  <Paragraphs>86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 Light</vt:lpstr>
      <vt:lpstr>Open Sans</vt:lpstr>
      <vt:lpstr>Source Sans Pro</vt:lpstr>
      <vt:lpstr>Calibri</vt:lpstr>
      <vt:lpstr>Wingdings</vt:lpstr>
      <vt:lpstr>Open Sans Light</vt:lpstr>
      <vt:lpstr>Nikosh</vt:lpstr>
      <vt:lpstr>Office Theme</vt:lpstr>
      <vt:lpstr>Rapid Survey Through Call on Screen Mode</vt:lpstr>
      <vt:lpstr>Slide 2</vt:lpstr>
      <vt:lpstr>Slide 3</vt:lpstr>
      <vt:lpstr>Slide 4</vt:lpstr>
      <vt:lpstr>Slide 5</vt:lpstr>
      <vt:lpstr>What are challenges…..</vt:lpstr>
      <vt:lpstr>How the Rapid Survey System Works!</vt:lpstr>
      <vt:lpstr>Solutions (Web Application) 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 Meeting Manager</dc:title>
  <dc:creator>Mohammad Rafiqul Islam</dc:creator>
  <cp:lastModifiedBy>User</cp:lastModifiedBy>
  <cp:revision>75</cp:revision>
  <dcterms:modified xsi:type="dcterms:W3CDTF">2021-09-28T11:00:43Z</dcterms:modified>
</cp:coreProperties>
</file>